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44"/>
  </p:notesMasterIdLst>
  <p:handoutMasterIdLst>
    <p:handoutMasterId r:id="rId45"/>
  </p:handoutMasterIdLst>
  <p:sldIdLst>
    <p:sldId id="302" r:id="rId5"/>
    <p:sldId id="279" r:id="rId6"/>
    <p:sldId id="280" r:id="rId7"/>
    <p:sldId id="295" r:id="rId8"/>
    <p:sldId id="282" r:id="rId9"/>
    <p:sldId id="294" r:id="rId10"/>
    <p:sldId id="296" r:id="rId11"/>
    <p:sldId id="293" r:id="rId12"/>
    <p:sldId id="287" r:id="rId13"/>
    <p:sldId id="289" r:id="rId14"/>
    <p:sldId id="290" r:id="rId15"/>
    <p:sldId id="291" r:id="rId16"/>
    <p:sldId id="270" r:id="rId17"/>
    <p:sldId id="299" r:id="rId18"/>
    <p:sldId id="306" r:id="rId19"/>
    <p:sldId id="300" r:id="rId20"/>
    <p:sldId id="301" r:id="rId21"/>
    <p:sldId id="309" r:id="rId22"/>
    <p:sldId id="314" r:id="rId23"/>
    <p:sldId id="315" r:id="rId24"/>
    <p:sldId id="316" r:id="rId25"/>
    <p:sldId id="303" r:id="rId26"/>
    <p:sldId id="304" r:id="rId27"/>
    <p:sldId id="307" r:id="rId28"/>
    <p:sldId id="310" r:id="rId29"/>
    <p:sldId id="317" r:id="rId30"/>
    <p:sldId id="324" r:id="rId31"/>
    <p:sldId id="312" r:id="rId32"/>
    <p:sldId id="311" r:id="rId33"/>
    <p:sldId id="318" r:id="rId34"/>
    <p:sldId id="319" r:id="rId35"/>
    <p:sldId id="320" r:id="rId36"/>
    <p:sldId id="321" r:id="rId37"/>
    <p:sldId id="322" r:id="rId38"/>
    <p:sldId id="323" r:id="rId39"/>
    <p:sldId id="313" r:id="rId40"/>
    <p:sldId id="305" r:id="rId41"/>
    <p:sldId id="297" r:id="rId42"/>
    <p:sldId id="2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-768" y="-56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pPr/>
              <a:t>5/5/2023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pPr/>
              <a:t>5/5/2023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1130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4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51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947BE1-D586-49AE-B2E6-EE426AA239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824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3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1E0804-8E9E-4C6E-B18D-44FE715B2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xmlns="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xmlns="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xmlns="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xmlns="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xmlns="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xmlns="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xmlns="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xmlns="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  <p:sldLayoutId id="21474836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63.png"/><Relationship Id="rId4" Type="http://schemas.microsoft.com/office/2007/relationships/media" Target="../media/media1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A309D09-2937-4053-9CD6-3131EABB071E}"/>
              </a:ext>
            </a:extLst>
          </p:cNvPr>
          <p:cNvSpPr txBox="1">
            <a:spLocks/>
          </p:cNvSpPr>
          <p:nvPr/>
        </p:nvSpPr>
        <p:spPr>
          <a:xfrm>
            <a:off x="5497978" y="627016"/>
            <a:ext cx="6250328" cy="559090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800" b="1" cap="all" spc="120" dirty="0" smtClean="0"/>
              <a:t>Dr. s. &amp; </a:t>
            </a:r>
            <a:r>
              <a:rPr lang="en-US" sz="2800" b="1" cap="all" spc="120" dirty="0" err="1" smtClean="0"/>
              <a:t>s.s</a:t>
            </a:r>
            <a:r>
              <a:rPr lang="en-US" sz="2800" b="1" cap="all" spc="120" dirty="0" smtClean="0"/>
              <a:t>. </a:t>
            </a:r>
            <a:r>
              <a:rPr lang="en-US" sz="2800" b="1" cap="all" spc="120" dirty="0" err="1" smtClean="0"/>
              <a:t>Gandhy</a:t>
            </a:r>
            <a:r>
              <a:rPr lang="en-US" sz="2800" b="1" cap="all" spc="120" dirty="0" smtClean="0"/>
              <a:t> College of engineering and technology</a:t>
            </a:r>
            <a:endParaRPr kumimoji="0" lang="en-IN" sz="2800" b="1" i="0" u="none" strike="noStrike" kern="1200" cap="none" spc="5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600" spc="50" dirty="0" smtClean="0"/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Sanket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Sadadiya</a:t>
            </a:r>
            <a:endParaRPr kumimoji="0" lang="en-US" sz="24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Vaibhav</a:t>
            </a: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Sanghani</a:t>
            </a:r>
            <a:endParaRPr kumimoji="0" lang="en-US" sz="24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Arshil</a:t>
            </a: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Hapani</a:t>
            </a:r>
            <a:endParaRPr kumimoji="0" lang="en-US" sz="26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spc="50" dirty="0" smtClean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400" spc="50" dirty="0" smtClean="0"/>
              <a:t>Guided by Manish D. Patel</a:t>
            </a:r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endParaRPr lang="en-US" sz="2400" spc="50" dirty="0" smtClean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IN" sz="2800" spc="50" dirty="0" smtClean="0"/>
              <a:t>Information Technology</a:t>
            </a:r>
            <a:endParaRPr lang="en-US" sz="2600" spc="50" dirty="0" smtClean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19241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BRTS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</a:t>
            </a:r>
            <a:r>
              <a:rPr kumimoji="0" lang="en-US" sz="6600" b="0" i="0" u="none" strike="noStrike" kern="1200" cap="all" spc="1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</a:t>
            </a: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600" b="0" i="0" u="none" strike="noStrike" kern="1200" cap="all" spc="12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TICKEt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/>
          <a:lstStyle/>
          <a:p>
            <a:r>
              <a:rPr lang="en-US" dirty="0" smtClean="0"/>
              <a:t>Features of </a:t>
            </a:r>
            <a:br>
              <a:rPr lang="en-US" dirty="0" smtClean="0"/>
            </a:br>
            <a:r>
              <a:rPr lang="en-US" dirty="0" smtClean="0"/>
              <a:t>e ticket system</a:t>
            </a:r>
            <a:endParaRPr lang="en-US" dirty="0"/>
          </a:p>
        </p:txBody>
      </p:sp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xmlns="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77" r="25939"/>
          <a:stretch>
            <a:fillRect/>
          </a:stretch>
        </p:blipFill>
        <p:spPr>
          <a:xfrm>
            <a:off x="0" y="0"/>
            <a:ext cx="4655322" cy="6858000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xmlns="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8496" y="6344775"/>
            <a:ext cx="684180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154" y="6344775"/>
            <a:ext cx="93268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xmlns="" id="{852EC9D8-05A1-43F0-A657-8E66B89306F5}"/>
              </a:ext>
            </a:extLst>
          </p:cNvPr>
          <p:cNvSpPr txBox="1">
            <a:spLocks/>
          </p:cNvSpPr>
          <p:nvPr/>
        </p:nvSpPr>
        <p:spPr>
          <a:xfrm>
            <a:off x="5092862" y="6335130"/>
            <a:ext cx="9060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TICKET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174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815" y="2578698"/>
            <a:ext cx="5327365" cy="892048"/>
          </a:xfrm>
        </p:spPr>
        <p:txBody>
          <a:bodyPr/>
          <a:lstStyle/>
          <a:p>
            <a:r>
              <a:rPr lang="en-US" dirty="0" smtClean="0"/>
              <a:t>secure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815" y="3585484"/>
            <a:ext cx="5327365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 communication between the user's browser and system server will be encrypted using SSL (Secure Socket Layer) or TLS (Transport Layer Security) protocols to prevent eavesdropping and tampering.</a:t>
            </a:r>
            <a:endParaRPr lang="en-US" dirty="0"/>
          </a:p>
          <a:p>
            <a:pPr algn="just"/>
            <a:r>
              <a:rPr lang="en-US" dirty="0" smtClean="0"/>
              <a:t>Sensitive data, such as user-id, secret message will be encrypted and stored securely to prevent unauthorized access.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891" y="2551537"/>
            <a:ext cx="5404919" cy="892048"/>
          </a:xfrm>
        </p:spPr>
        <p:txBody>
          <a:bodyPr/>
          <a:lstStyle/>
          <a:p>
            <a:r>
              <a:rPr lang="en-US" dirty="0" smtClean="0"/>
              <a:t>Progressive web app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6891" y="3558323"/>
            <a:ext cx="5404919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This web application can be </a:t>
            </a:r>
            <a:r>
              <a:rPr lang="en-US" b="1" dirty="0" smtClean="0"/>
              <a:t>“installed”</a:t>
            </a:r>
            <a:r>
              <a:rPr lang="en-US" dirty="0" smtClean="0"/>
              <a:t> on a user's home screen, allowing them to be launched like a native app.</a:t>
            </a:r>
          </a:p>
          <a:p>
            <a:pPr algn="just"/>
            <a:r>
              <a:rPr lang="en-US" dirty="0" smtClean="0"/>
              <a:t>PWAs are designed to be fast, reliable, and engaging, and they can be accessed through any web browser on any device, including desktops, laptops, tablets, and </a:t>
            </a:r>
            <a:r>
              <a:rPr lang="en-US" dirty="0" err="1" smtClean="0"/>
              <a:t>smartphones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smtClean="0"/>
              <a:t>E 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 smtClean="0"/>
              <a:t>QR 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 smtClean="0"/>
              <a:t>QR codes are designed to be easy to scan using a </a:t>
            </a:r>
            <a:r>
              <a:rPr lang="en-US" dirty="0" err="1" smtClean="0"/>
              <a:t>smartphone</a:t>
            </a:r>
            <a:r>
              <a:rPr lang="en-US" dirty="0" smtClean="0"/>
              <a:t> camera.</a:t>
            </a:r>
          </a:p>
          <a:p>
            <a:pPr lvl="0" algn="just"/>
            <a:r>
              <a:rPr lang="en-US" dirty="0" smtClean="0"/>
              <a:t>This makes them a convenient and efficient way to check tickets quickly and accurately.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smtClean="0"/>
              <a:t>Live location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Live location allows ticket holders to track the location of themselves in real-time while traveling in the bus.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smtClean="0"/>
              <a:t>E </a:t>
            </a:r>
            <a:r>
              <a:rPr lang="en-US" dirty="0" err="1" smtClean="0"/>
              <a:t>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4577" y="2586247"/>
            <a:ext cx="3236976" cy="892048"/>
          </a:xfrm>
        </p:spPr>
        <p:txBody>
          <a:bodyPr/>
          <a:lstStyle/>
          <a:p>
            <a:r>
              <a:rPr lang="en-US" dirty="0" smtClean="0"/>
              <a:t>Refunds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4576" y="3593033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 smtClean="0"/>
              <a:t>Passengers can request for refund of their ticket, within certain time constraints and with certain conditions.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635000"/>
            <a:ext cx="5504688" cy="245544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Technologies</a:t>
            </a:r>
            <a:br>
              <a:rPr lang="en-US" dirty="0" smtClean="0"/>
            </a:br>
            <a:r>
              <a:rPr lang="en-US" dirty="0" smtClean="0"/>
              <a:t>used</a:t>
            </a:r>
            <a:br>
              <a:rPr lang="en-US" dirty="0" smtClean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8566" y="6310051"/>
            <a:ext cx="891829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8738" y="6310051"/>
            <a:ext cx="1163834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6924" y="6344775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 rot="5400000">
            <a:off x="9480312" y="964339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/>
          <p:cNvSpPr/>
          <p:nvPr/>
        </p:nvSpPr>
        <p:spPr>
          <a:xfrm rot="5400000">
            <a:off x="6958540" y="970092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5400000">
            <a:off x="9497575" y="3828312"/>
            <a:ext cx="2056005" cy="180000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5400000">
            <a:off x="6993037" y="3859941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https://encrypted-tbn3.gstatic.com/images?q=tbn:ANd9GcRLzknQQOIO3LTkRbGFj1Vy6h5Maus_wrAMBIjlCFLjGNvFm2X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11954" y="1180386"/>
            <a:ext cx="1376976" cy="1376976"/>
          </a:xfrm>
          <a:prstGeom prst="ellipse">
            <a:avLst/>
          </a:prstGeom>
          <a:noFill/>
        </p:spPr>
      </p:pic>
      <p:sp>
        <p:nvSpPr>
          <p:cNvPr id="12310" name="AutoShape 22" descr="React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4" name="Picture 36" descr="See Web Development with Material UI at Google Developer Student Clubs  University of Texas - Dallas"/>
          <p:cNvPicPr>
            <a:picLocks noChangeAspect="1" noChangeArrowheads="1"/>
          </p:cNvPicPr>
          <p:nvPr/>
        </p:nvPicPr>
        <p:blipFill>
          <a:blip r:embed="rId4"/>
          <a:srcRect l="6073" t="5615" r="5771" b="6229"/>
          <a:stretch>
            <a:fillRect/>
          </a:stretch>
        </p:blipFill>
        <p:spPr bwMode="auto">
          <a:xfrm>
            <a:off x="7278985" y="1158843"/>
            <a:ext cx="1421394" cy="14213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326" name="AutoShape 38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AutoShape 40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0" name="AutoShape 42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32" name="Picture 44" descr="Mysql - Free logo ic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18015" y="4038419"/>
            <a:ext cx="1397676" cy="13976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2340" name="Picture 52" descr="https://encrypted-tbn1.gstatic.com/images?q=tbn:ANd9GcQ3ZFYsj7OcdVVSPT4ErUPgAi5C2_ZfZ5rflpKDsClYRTUnYjn2"/>
          <p:cNvPicPr>
            <a:picLocks noChangeAspect="1" noChangeArrowheads="1"/>
          </p:cNvPicPr>
          <p:nvPr/>
        </p:nvPicPr>
        <p:blipFill>
          <a:blip r:embed="rId6"/>
          <a:srcRect l="23704" t="5186" r="25603" b="8251"/>
          <a:stretch>
            <a:fillRect/>
          </a:stretch>
        </p:blipFill>
        <p:spPr bwMode="auto">
          <a:xfrm>
            <a:off x="7268558" y="4033834"/>
            <a:ext cx="1495893" cy="14304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333812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React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Express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Node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626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9" grpId="0" animBg="1"/>
      <p:bldP spid="23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smtClean="0"/>
              <a:t>Sign in &amp; Sign up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64201" y="1699840"/>
            <a:ext cx="240874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0368" b="9765"/>
          <a:stretch>
            <a:fillRect/>
          </a:stretch>
        </p:blipFill>
        <p:spPr bwMode="auto">
          <a:xfrm>
            <a:off x="7065573" y="1713052"/>
            <a:ext cx="270450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Forgot password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S:\ClgProject\Screenshots\Screenshot_20230505-115846.jpg"/>
          <p:cNvPicPr>
            <a:picLocks noChangeAspect="1" noChangeArrowheads="1"/>
          </p:cNvPicPr>
          <p:nvPr/>
        </p:nvPicPr>
        <p:blipFill>
          <a:blip r:embed="rId3"/>
          <a:srcRect t="3282" b="2406"/>
          <a:stretch>
            <a:fillRect/>
          </a:stretch>
        </p:blipFill>
        <p:spPr bwMode="auto">
          <a:xfrm>
            <a:off x="4900914" y="1689903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S:\ClgProject\Screenshots\Screenshot_20230505-115803.jpg"/>
          <p:cNvPicPr>
            <a:picLocks noChangeAspect="1" noChangeArrowheads="1"/>
          </p:cNvPicPr>
          <p:nvPr/>
        </p:nvPicPr>
        <p:blipFill>
          <a:blip r:embed="rId4"/>
          <a:srcRect t="3282" b="2406"/>
          <a:stretch>
            <a:fillRect/>
          </a:stretch>
        </p:blipFill>
        <p:spPr bwMode="auto">
          <a:xfrm>
            <a:off x="803476" y="1666755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3565002" y="35997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t="12057"/>
          <a:stretch>
            <a:fillRect/>
          </a:stretch>
        </p:blipFill>
        <p:spPr bwMode="auto">
          <a:xfrm>
            <a:off x="8836307" y="1655179"/>
            <a:ext cx="245613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7583346" y="3578508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IN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 &amp; profile 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 descr="HomePage.jpg"/>
          <p:cNvPicPr>
            <a:picLocks noChangeAspect="1"/>
          </p:cNvPicPr>
          <p:nvPr/>
        </p:nvPicPr>
        <p:blipFill>
          <a:blip r:embed="rId3"/>
          <a:srcRect t="7595"/>
          <a:stretch>
            <a:fillRect/>
          </a:stretch>
        </p:blipFill>
        <p:spPr>
          <a:xfrm>
            <a:off x="4758005" y="1655181"/>
            <a:ext cx="229764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ProfilePage.jpg"/>
          <p:cNvPicPr>
            <a:picLocks noChangeAspect="1"/>
          </p:cNvPicPr>
          <p:nvPr/>
        </p:nvPicPr>
        <p:blipFill>
          <a:blip r:embed="rId4"/>
          <a:srcRect t="8101"/>
          <a:stretch>
            <a:fillRect/>
          </a:stretch>
        </p:blipFill>
        <p:spPr>
          <a:xfrm>
            <a:off x="8449370" y="1632030"/>
            <a:ext cx="231030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 t="4019"/>
          <a:stretch>
            <a:fillRect/>
          </a:stretch>
        </p:blipFill>
        <p:spPr bwMode="auto">
          <a:xfrm>
            <a:off x="1301187" y="1643605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8918114" y="1701480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4"/>
          <a:srcRect t="8306"/>
          <a:stretch>
            <a:fillRect/>
          </a:stretch>
        </p:blipFill>
        <p:spPr>
          <a:xfrm>
            <a:off x="4927731" y="1747768"/>
            <a:ext cx="23154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urchasingTicket.jpg"/>
          <p:cNvPicPr>
            <a:picLocks noChangeAspect="1"/>
          </p:cNvPicPr>
          <p:nvPr/>
        </p:nvPicPr>
        <p:blipFill>
          <a:blip r:embed="rId5"/>
          <a:srcRect t="7426"/>
          <a:stretch>
            <a:fillRect/>
          </a:stretch>
        </p:blipFill>
        <p:spPr>
          <a:xfrm>
            <a:off x="996225" y="1736203"/>
            <a:ext cx="22934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Histories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2817473" y="1643605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6972782" y="1678331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3187860" y="1655177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7157977" y="1689905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xmlns="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Solution (E Ticket)</a:t>
            </a:r>
          </a:p>
          <a:p>
            <a:r>
              <a:rPr lang="en-IN" dirty="0" smtClean="0"/>
              <a:t>Features</a:t>
            </a:r>
            <a:endParaRPr lang="en-US" dirty="0"/>
          </a:p>
          <a:p>
            <a:r>
              <a:rPr lang="en-US" dirty="0"/>
              <a:t>Technologies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xmlns="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24" r="8954"/>
          <a:stretch>
            <a:fillRect/>
          </a:stretch>
        </p:blipFill>
        <p:spPr>
          <a:xfrm>
            <a:off x="5235616" y="0"/>
            <a:ext cx="6956384" cy="6215605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E - Ticket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378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smtClean="0"/>
              <a:t>give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190018" y="1678328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3384631" y="1678328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6579240" y="170147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 t="5158"/>
          <a:stretch>
            <a:fillRect/>
          </a:stretch>
        </p:blipFill>
        <p:spPr bwMode="auto">
          <a:xfrm>
            <a:off x="9717766" y="1701477"/>
            <a:ext cx="227746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>
            <a:off x="2546430" y="3634450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939515" y="3638309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58404" y="3651812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smtClean="0"/>
              <a:t>theme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5844" y="3703898"/>
            <a:ext cx="108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2782747" y="1713053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t="4622"/>
          <a:stretch>
            <a:fillRect/>
          </a:stretch>
        </p:blipFill>
        <p:spPr bwMode="auto">
          <a:xfrm>
            <a:off x="7030655" y="1713052"/>
            <a:ext cx="2264669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Conductor view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 descr="copnductorHome.jpg"/>
          <p:cNvPicPr>
            <a:picLocks noChangeAspect="1"/>
          </p:cNvPicPr>
          <p:nvPr/>
        </p:nvPicPr>
        <p:blipFill>
          <a:blip r:embed="rId3"/>
          <a:srcRect t="10127"/>
          <a:stretch>
            <a:fillRect/>
          </a:stretch>
        </p:blipFill>
        <p:spPr>
          <a:xfrm>
            <a:off x="4821337" y="1678330"/>
            <a:ext cx="240338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Scanning ticket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1116777" y="1724629"/>
            <a:ext cx="2217025" cy="4320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 t="4555"/>
          <a:stretch>
            <a:fillRect/>
          </a:stretch>
        </p:blipFill>
        <p:spPr bwMode="auto">
          <a:xfrm>
            <a:off x="9056225" y="1736204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4958786" y="172462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Recharge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541854" y="3611301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4555"/>
          <a:stretch>
            <a:fillRect/>
          </a:stretch>
        </p:blipFill>
        <p:spPr bwMode="auto">
          <a:xfrm>
            <a:off x="919223" y="1747777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9033077" y="1713057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 t="4287"/>
          <a:stretch>
            <a:fillRect/>
          </a:stretch>
        </p:blipFill>
        <p:spPr bwMode="auto">
          <a:xfrm>
            <a:off x="4924063" y="1759350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</a:t>
            </a:r>
            <a:r>
              <a:rPr lang="en-US" sz="6600" dirty="0" smtClean="0"/>
              <a:t>n homepage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8980"/>
          <a:stretch>
            <a:fillRect/>
          </a:stretch>
        </p:blipFill>
        <p:spPr bwMode="auto">
          <a:xfrm>
            <a:off x="1638162" y="1678325"/>
            <a:ext cx="884830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 smtClean="0"/>
              <a:t> of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9478" y="1668483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826" y="1525809"/>
            <a:ext cx="5395894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 l="907" t="6398" r="1366" b="4194"/>
          <a:stretch>
            <a:fillRect/>
          </a:stretch>
        </p:blipFill>
        <p:spPr bwMode="auto">
          <a:xfrm>
            <a:off x="6192456" y="2754775"/>
            <a:ext cx="5752617" cy="164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 smtClean="0"/>
              <a:t> of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t="9254"/>
          <a:stretch>
            <a:fillRect/>
          </a:stretch>
        </p:blipFill>
        <p:spPr bwMode="auto">
          <a:xfrm>
            <a:off x="1543970" y="1736205"/>
            <a:ext cx="8874039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28" y="1458407"/>
            <a:ext cx="4199805" cy="475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2211" y="1416634"/>
            <a:ext cx="4680000" cy="324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7142" y="4771662"/>
            <a:ext cx="4680000" cy="141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94480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32972"/>
            <a:ext cx="5382227" cy="4925028"/>
          </a:xfr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   The </a:t>
            </a:r>
            <a:r>
              <a:rPr lang="en-US" sz="2000" dirty="0">
                <a:solidFill>
                  <a:schemeClr val="tx1"/>
                </a:solidFill>
              </a:rPr>
              <a:t>BRTS E - ticket management system is a software application that allows users to purchase and manage bus tickets online. The system typically includes a user-friendly interface that makes it easy for passengers to select their preferred bus stops.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4662" y="6356350"/>
            <a:ext cx="18360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Placeholder 17" descr="BRTS buses.jpe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48" t="7514" r="2140" b="7514"/>
          <a:stretch>
            <a:fillRect/>
          </a:stretch>
        </p:blipFill>
        <p:spPr>
          <a:xfrm>
            <a:off x="5786655" y="1944546"/>
            <a:ext cx="6403467" cy="491345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74946" y="6311975"/>
            <a:ext cx="9015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2673780" y="6288826"/>
            <a:ext cx="87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5205187" y="6288825"/>
            <a:ext cx="250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17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 smtClean="0"/>
              <a:t> of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6329" y="1691632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114" y="1512849"/>
            <a:ext cx="475213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7106" y="5070354"/>
            <a:ext cx="4320000" cy="112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9206" y="1511922"/>
            <a:ext cx="4320000" cy="34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 smtClean="0"/>
              <a:t> of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b="24215"/>
          <a:stretch>
            <a:fillRect/>
          </a:stretch>
        </p:blipFill>
        <p:spPr bwMode="auto">
          <a:xfrm>
            <a:off x="1023110" y="1714780"/>
            <a:ext cx="10134142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admin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9862" y="1556191"/>
            <a:ext cx="3686442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4808" y="1527858"/>
            <a:ext cx="4320000" cy="345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2035" y="5059704"/>
            <a:ext cx="4320000" cy="115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 smtClean="0"/>
              <a:t> of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feedbacks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031" y="1680058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Replying to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400" y="1880050"/>
            <a:ext cx="6210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4575" y="1471713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3036" y="3856099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 l="13052" t="14626" r="16061"/>
          <a:stretch>
            <a:fillRect/>
          </a:stretch>
        </p:blipFill>
        <p:spPr bwMode="auto">
          <a:xfrm>
            <a:off x="7203302" y="3865945"/>
            <a:ext cx="3738621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23-03-20-19-34-34.mp4">
            <a:hlinkClick r:id="" action="ppaction://media"/>
            <a:extLst>
              <a:ext uri="{FF2B5EF4-FFF2-40B4-BE49-F238E27FC236}">
                <a16:creationId xmlns="" xmlns:a16="http://schemas.microsoft.com/office/drawing/2014/main" id="{B441A7A2-9F72-1F49-A828-493D01854D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956" y="1666206"/>
            <a:ext cx="2600088" cy="43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Future IDEAS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xmlns="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xmlns="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890732" y="2651760"/>
            <a:ext cx="10615468" cy="353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spc="50" dirty="0" smtClean="0"/>
              <a:t>Payment through UPI/Net Banking/Debit or Credit Card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 smtClean="0"/>
              <a:t>Embedding Bus PASS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Embedding</a:t>
            </a: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Ticket Scanner in Bus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 smtClean="0"/>
              <a:t>Real Time bus tracking</a:t>
            </a: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Chat </a:t>
            </a:r>
            <a:r>
              <a:rPr kumimoji="0" lang="en-IN" sz="3200" b="0" i="0" u="none" strike="noStrike" kern="1200" cap="none" spc="5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</a:t>
            </a: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Help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957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6916"/>
            <a:ext cx="6748041" cy="3958543"/>
          </a:xfrm>
          <a:solidFill>
            <a:schemeClr val="tx1"/>
          </a:solidFill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 smtClean="0"/>
              <a:t>E TICKET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5974465" y="1250066"/>
            <a:ext cx="6217535" cy="39353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RTS bus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42"/>
            <a:ext cx="5960962" cy="3956915"/>
          </a:xfrm>
          <a:prstGeom prst="rect">
            <a:avLst/>
          </a:prstGeom>
        </p:spPr>
      </p:pic>
      <p:sp>
        <p:nvSpPr>
          <p:cNvPr id="12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0" y="5181986"/>
            <a:ext cx="12192000" cy="9597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Any questions?</a:t>
            </a:r>
            <a:endParaRPr kumimoji="0" lang="en-US" sz="44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35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current system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49469" y="6379501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5081286" y="6344775"/>
            <a:ext cx="3405188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 ticket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986" name="Picture 2" descr="How many lines and stations does Surat BRTS have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68040"/>
            <a:ext cx="4664597" cy="3489960"/>
          </a:xfrm>
          <a:prstGeom prst="rect">
            <a:avLst/>
          </a:prstGeom>
          <a:noFill/>
        </p:spPr>
      </p:pic>
      <p:pic>
        <p:nvPicPr>
          <p:cNvPr id="41988" name="Picture 4" descr="BRTS INDIA EXPERIENCE - Page 3 of 8 - TrafficInfraTech Magazin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653024" cy="3159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55342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Limited Availability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An offline ticket system is limited by the operating hours of the ticket booth or store.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This can be inconvenient for customers who may not be able to purchase tickets during business hours or may have to wait in long lines.</a:t>
            </a:r>
            <a:endParaRPr lang="en-US" b="0" dirty="0"/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Limited scalability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An offline ticket system is limited by the physical space of the ticket counter and the number of staff available to process transactions.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This can lead to long wait times and potentially lost sales during peak periods</a:t>
            </a:r>
            <a:endParaRPr lang="en-US" b="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Picture 9" descr="Custom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1997"/>
            <a:ext cx="4583576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3171463"/>
            <a:ext cx="4595149" cy="3698111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4" y="423548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 startAt="3"/>
            </a:pPr>
            <a:r>
              <a:rPr lang="en-US" sz="2400" b="1" dirty="0" smtClean="0">
                <a:solidFill>
                  <a:schemeClr val="tx1"/>
                </a:solidFill>
              </a:rPr>
              <a:t>Corruption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Conductors may steal tickets or funds collected from ticket sales for personal gain.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Conductors may charge customers inflated prices for tickets or add additional fees to tickets to increase profits.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Additionally, implementing a digital ticketing system with strict access controls can help to minimize the risk of corruption.</a:t>
            </a:r>
          </a:p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sz="2400" b="1" dirty="0" smtClean="0">
                <a:solidFill>
                  <a:schemeClr val="tx1"/>
                </a:solidFill>
              </a:rPr>
              <a:t>Limited data collection</a:t>
            </a:r>
            <a:endParaRPr lang="en-US" b="1" dirty="0" smtClean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dirty="0" smtClean="0"/>
              <a:t>An offline ticket system has limited ability to collect and analyze customer data, which can make it difficult to track customer behavior and preferences and optimize marketing efforts.</a:t>
            </a:r>
            <a:endParaRPr lang="en-US" dirty="0" smtClean="0"/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4398" y="6171156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990" y="6148006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40246" y="6215081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6866" name="Picture 2" descr="https://encrypted-tbn1.gstatic.com/images?q=tbn:ANd9GcTRUmGyHy10Q3tPL9a99xyEPyIT0KirYoZfZkW6KG2saHvMWn8G"/>
          <p:cNvPicPr>
            <a:picLocks noChangeAspect="1" noChangeArrowheads="1"/>
          </p:cNvPicPr>
          <p:nvPr/>
        </p:nvPicPr>
        <p:blipFill>
          <a:blip r:embed="rId3"/>
          <a:srcRect t="7229" b="6343"/>
          <a:stretch>
            <a:fillRect/>
          </a:stretch>
        </p:blipFill>
        <p:spPr bwMode="auto">
          <a:xfrm>
            <a:off x="7592992" y="0"/>
            <a:ext cx="4599008" cy="3183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of these problems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8955088" y="6356350"/>
            <a:ext cx="3236912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818178" y="6371590"/>
            <a:ext cx="9318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62" name="Picture 2" descr="Data Collection: What It Is, Methods &amp; Tools + Examples"/>
          <p:cNvPicPr>
            <a:picLocks noChangeAspect="1" noChangeArrowheads="1"/>
          </p:cNvPicPr>
          <p:nvPr/>
        </p:nvPicPr>
        <p:blipFill>
          <a:blip r:embed="rId2"/>
          <a:srcRect l="26257" t="20746" r="25033" b="14607"/>
          <a:stretch>
            <a:fillRect/>
          </a:stretch>
        </p:blipFill>
        <p:spPr bwMode="auto">
          <a:xfrm>
            <a:off x="7559040" y="1463041"/>
            <a:ext cx="4608000" cy="360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16992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Convenience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makes it easier for passengers to purchase tickets at any time and from anywhere, using their computer or mobile device. </a:t>
            </a:r>
            <a:endParaRPr lang="en-US" b="0" dirty="0" smtClean="0"/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This  </a:t>
            </a:r>
            <a:r>
              <a:rPr lang="en-US" b="0" dirty="0"/>
              <a:t>eliminates the need to physically visit a ticket counter, saving effort and paper.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Time-saving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automating the ticket purchasing process, an online system saves time for both passengers and bus operators, reducing the time spent on manual ticket processing and allocation.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Improved efficiency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streamlines the ticket purchasing process and manages payment processing, user info, improving efficiency and reducing errors.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8914" name="Picture 2" descr="https://encrypted-tbn1.gstatic.com/images?q=tbn:ANd9GcSZIS7zKWuaR9rEM9WJ_fotELfXST9MMCJ9U19pq7YosO8dWGHH"/>
          <p:cNvPicPr>
            <a:picLocks noChangeAspect="1" noChangeArrowheads="1"/>
          </p:cNvPicPr>
          <p:nvPr/>
        </p:nvPicPr>
        <p:blipFill>
          <a:blip r:embed="rId3"/>
          <a:srcRect l="7285" t="6383" r="7947" b="9015"/>
          <a:stretch>
            <a:fillRect/>
          </a:stretch>
        </p:blipFill>
        <p:spPr bwMode="auto">
          <a:xfrm>
            <a:off x="0" y="3139440"/>
            <a:ext cx="4587240" cy="371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00" y="643467"/>
            <a:ext cx="62338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Better customer experience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online system provides real-time ticket prices, making it easier for passengers to make informed decisions</a:t>
            </a:r>
            <a:r>
              <a:rPr lang="en-US" b="0" dirty="0" smtClean="0"/>
              <a:t>.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It </a:t>
            </a:r>
            <a:r>
              <a:rPr lang="en-US" b="0" dirty="0"/>
              <a:t>also allows them to choose their preferred bus stops and enhancing the overall customer experience.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Increased revenue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providing a more convenient and efficient purchasing process, an online system can attract more customers, resulting in increased revenue for transportation companies.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 smtClean="0">
                <a:solidFill>
                  <a:schemeClr val="tx1"/>
                </a:solidFill>
              </a:rPr>
              <a:t>Data Collection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We Can collect and analyze customer data for marketing and business purposes, making it a worthwhile investment for transportation companies.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448544" y="634670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2777924"/>
            <a:ext cx="4595149" cy="40800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3379868" y="627725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6771188" y="6300406"/>
            <a:ext cx="46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an a Queue System Improve Customer Experience? | Qminder"/>
          <p:cNvPicPr>
            <a:picLocks noChangeAspect="1" noChangeArrowheads="1"/>
          </p:cNvPicPr>
          <p:nvPr/>
        </p:nvPicPr>
        <p:blipFill>
          <a:blip r:embed="rId3"/>
          <a:srcRect l="11351" r="9384"/>
          <a:stretch>
            <a:fillRect/>
          </a:stretch>
        </p:blipFill>
        <p:spPr bwMode="auto">
          <a:xfrm>
            <a:off x="7558268" y="0"/>
            <a:ext cx="4645307" cy="27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1153</TotalTime>
  <Words>1008</Words>
  <Application>Microsoft Office PowerPoint</Application>
  <PresentationFormat>Custom</PresentationFormat>
  <Paragraphs>309</Paragraphs>
  <Slides>39</Slides>
  <Notes>33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JuxtaposeVTI</vt:lpstr>
      <vt:lpstr>Slide 1</vt:lpstr>
      <vt:lpstr>AGENDA</vt:lpstr>
      <vt:lpstr>introduction</vt:lpstr>
      <vt:lpstr>Problems with current system</vt:lpstr>
      <vt:lpstr>Problems</vt:lpstr>
      <vt:lpstr>Problems</vt:lpstr>
      <vt:lpstr>Solution of these problems</vt:lpstr>
      <vt:lpstr>Solution</vt:lpstr>
      <vt:lpstr>Solution</vt:lpstr>
      <vt:lpstr>Features of  e ticket system</vt:lpstr>
      <vt:lpstr>Features</vt:lpstr>
      <vt:lpstr>Features</vt:lpstr>
      <vt:lpstr>Technologies used </vt:lpstr>
      <vt:lpstr>Sign in &amp; Sign up</vt:lpstr>
      <vt:lpstr>Forgot password</vt:lpstr>
      <vt:lpstr>home page &amp; profile page</vt:lpstr>
      <vt:lpstr>Purchasing ticket</vt:lpstr>
      <vt:lpstr>Histories</vt:lpstr>
      <vt:lpstr>maps</vt:lpstr>
      <vt:lpstr>give feedback</vt:lpstr>
      <vt:lpstr>theme</vt:lpstr>
      <vt:lpstr>Conductor view</vt:lpstr>
      <vt:lpstr>Scanning ticket</vt:lpstr>
      <vt:lpstr>Add Recharge</vt:lpstr>
      <vt:lpstr>Admin homepage</vt:lpstr>
      <vt:lpstr>pAnel of passengers</vt:lpstr>
      <vt:lpstr>  Manage passenger</vt:lpstr>
      <vt:lpstr>pAnel of conductors</vt:lpstr>
      <vt:lpstr>  Manage conductor</vt:lpstr>
      <vt:lpstr>pAnel of stations</vt:lpstr>
      <vt:lpstr>  Manage station</vt:lpstr>
      <vt:lpstr>pAnel of admins</vt:lpstr>
      <vt:lpstr>  Manage admin</vt:lpstr>
      <vt:lpstr>pAnel of feedbacks</vt:lpstr>
      <vt:lpstr>Replying to feedback</vt:lpstr>
      <vt:lpstr>analysis</vt:lpstr>
      <vt:lpstr>INSTall application</vt:lpstr>
      <vt:lpstr>Future IDEAS</vt:lpstr>
      <vt:lpstr>Slide 39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BRTS  E-Ticket</dc:title>
  <dc:creator>Arshil Hapani</dc:creator>
  <cp:lastModifiedBy>Sanket</cp:lastModifiedBy>
  <cp:revision>109</cp:revision>
  <dcterms:created xsi:type="dcterms:W3CDTF">2023-03-16T10:32:06Z</dcterms:created>
  <dcterms:modified xsi:type="dcterms:W3CDTF">2023-05-05T09:22:42Z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